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A4736E-B252-43E4-8666-5F0AC19EBAF4}">
  <a:tblStyle styleId="{64A4736E-B252-43E4-8666-5F0AC19EBA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EBGaramon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96c9159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96c9159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Generally, the lower the price (but not too low), the more number of reviews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a55e37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a55e37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nights go by intervals, clearest in Brooklyn and Queens. For 4 boroughs, after 10, it goes by interval of 5. For Manhattan, it goes by intervals of 30.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a55e37e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ea55e37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96c9159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96c9159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d0af54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d0af54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</a:t>
            </a:r>
            <a:r>
              <a:rPr i="1" lang="en"/>
              <a:t>Borough</a:t>
            </a:r>
            <a:r>
              <a:rPr lang="en"/>
              <a:t> is a categorical </a:t>
            </a:r>
            <a:r>
              <a:rPr lang="en"/>
              <a:t>variable</a:t>
            </a:r>
            <a:r>
              <a:rPr lang="en"/>
              <a:t>. It is converted to a dummy </a:t>
            </a:r>
            <a:r>
              <a:rPr lang="en"/>
              <a:t>variable which is three columns of boolean values.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d0af54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d0af54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d0af54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d0af54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5d0af54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5d0af54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96c915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e96c915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ba9c81e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eba9c81e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00420b9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00420b9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ba9c81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eba9c81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eba9c81e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eba9c81e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ea55e37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ea55e37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f6c4c3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f6c4c3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ea55e37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ea55e37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72350" y="672300"/>
            <a:ext cx="7844100" cy="3798900"/>
          </a:xfrm>
          <a:prstGeom prst="rect">
            <a:avLst/>
          </a:prstGeom>
          <a:solidFill>
            <a:srgbClr val="FFFFFF">
              <a:alpha val="70950"/>
            </a:srgbClr>
          </a:solidFill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EB Garamond"/>
                <a:ea typeface="EB Garamond"/>
                <a:cs typeface="EB Garamond"/>
                <a:sym typeface="EB Garamond"/>
              </a:rPr>
              <a:t>Airbnb in New York City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Group 3 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CIS 9650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Number of Reviews Per Month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5950"/>
            <a:ext cx="2900150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438" y="979238"/>
            <a:ext cx="2810588" cy="187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625" y="945950"/>
            <a:ext cx="2810575" cy="187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900" y="2940425"/>
            <a:ext cx="2900150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650" y="2940425"/>
            <a:ext cx="2900150" cy="19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997551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575" y="1007476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300" y="1007462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650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9225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Minimum Nights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33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by Neighborhood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050" y="606525"/>
            <a:ext cx="2872425" cy="20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50" y="1299850"/>
            <a:ext cx="4502424" cy="2990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050" y="2842875"/>
            <a:ext cx="2966400" cy="21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22547" r="19204" t="0"/>
          <a:stretch/>
        </p:blipFill>
        <p:spPr>
          <a:xfrm>
            <a:off x="0" y="0"/>
            <a:ext cx="4493550" cy="51435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5"/>
          <p:cNvSpPr txBox="1"/>
          <p:nvPr/>
        </p:nvSpPr>
        <p:spPr>
          <a:xfrm>
            <a:off x="4415100" y="1389525"/>
            <a:ext cx="44151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4. Statistical Analysis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159450" y="6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Linear Regression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5" y="634075"/>
            <a:ext cx="6604576" cy="37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277500" y="4259025"/>
            <a:ext cx="8589000" cy="69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We did a linear regression analysis to see the effect of the above variables on the price. Although some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predictor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coefficients are significant but the R-squared value is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extremely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low (0.039). Only </a:t>
            </a:r>
            <a:r>
              <a:rPr b="1"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3.9%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of price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variability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comes from those </a:t>
            </a:r>
            <a:r>
              <a:rPr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variables. Therefore the model cannot predict the price. Mean squared error: </a:t>
            </a:r>
            <a:r>
              <a:rPr b="1" lang="en" sz="1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92699.09</a:t>
            </a:r>
            <a:endParaRPr b="1" sz="16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2688375" y="1129350"/>
            <a:ext cx="2418300" cy="135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196825" y="1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Regularization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" name="Google Shape;157;p27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/>
        </p:nvSpPr>
        <p:spPr>
          <a:xfrm>
            <a:off x="517025" y="3808524"/>
            <a:ext cx="8201100" cy="82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Applying Ridge and Lasso regression as two regularization method improved the Mean Sum of Squares but it did not improve the model over all. </a:t>
            </a: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Regularization</a:t>
            </a:r>
            <a:r>
              <a:rPr lang="en" sz="1500">
                <a:latin typeface="EB Garamond"/>
                <a:ea typeface="EB Garamond"/>
                <a:cs typeface="EB Garamond"/>
                <a:sym typeface="EB Garamond"/>
              </a:rPr>
              <a:t> parameter were obtained by 5 fold cross validation. (1 for Ridge and 0.01 for Lasso)</a:t>
            </a:r>
            <a:endParaRPr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59" name="Google Shape;159;p27"/>
          <p:cNvGraphicFramePr/>
          <p:nvPr/>
        </p:nvGraphicFramePr>
        <p:xfrm>
          <a:off x="2335375" y="1203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2009250"/>
                <a:gridCol w="2009250"/>
              </a:tblGrid>
              <a:tr h="456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Ridge and Lasso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Train RMSE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271.95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Train R-Squared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0.038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 RSME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304.46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Test R-Squared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0.0308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97775" y="-89150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Predict Type of a Property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Binary Classification with Logistic Regression and Random Forest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199175" y="840150"/>
            <a:ext cx="84192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We would like to see if “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Latitude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”, “Longitude”, “Minimum nights” “Reviews per month”, “Listing counts” and “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Availability”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can predict if the property is the entire house/apartment or it is a room.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66" name="Google Shape;166;p28"/>
          <p:cNvGraphicFramePr/>
          <p:nvPr/>
        </p:nvGraphicFramePr>
        <p:xfrm>
          <a:off x="275288" y="342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1514600"/>
                <a:gridCol w="1457200"/>
              </a:tblGrid>
              <a:tr h="4038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Logistic Regression Confusion Matrix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5060 (True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6764 (False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4149 (False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8475 (True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375" y="1558175"/>
            <a:ext cx="4593365" cy="17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75" y="1558163"/>
            <a:ext cx="3098275" cy="17887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8"/>
          <p:cNvGraphicFramePr/>
          <p:nvPr/>
        </p:nvGraphicFramePr>
        <p:xfrm>
          <a:off x="3444663" y="34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1514600"/>
                <a:gridCol w="1457200"/>
              </a:tblGrid>
              <a:tr h="4595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Confusion Matrix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8049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(True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3775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(False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3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3472 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(False Negative)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9152</a:t>
                      </a: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(True Positive)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0" name="Google Shape;170;p28"/>
          <p:cNvGraphicFramePr/>
          <p:nvPr/>
        </p:nvGraphicFramePr>
        <p:xfrm>
          <a:off x="6609488" y="34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1165075"/>
                <a:gridCol w="1120950"/>
              </a:tblGrid>
              <a:tr h="4452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Accuracy Score</a:t>
                      </a:r>
                      <a:endParaRPr b="1" sz="1200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3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Logistic Regression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55%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3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69%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97775" y="73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Binary Classification with Random Forest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517025" y="770850"/>
            <a:ext cx="8201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We would like to see if “Minimum nights” “Reviews per month”, “Listing counts” and “Availability” can predict if the price of a private room in Manhattan is above average or below average by applying Random Forest method. 70% of the data is used for the train and 30% for the test set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01225" y="4184425"/>
            <a:ext cx="8443500" cy="6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score for Random Forest is 0.72. That mean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72%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of time it predict correctly whether a room in Manhattan is expensive or not compared to the mean.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1694550"/>
            <a:ext cx="3075050" cy="2231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0" name="Google Shape;180;p29"/>
          <p:cNvGraphicFramePr/>
          <p:nvPr/>
        </p:nvGraphicFramePr>
        <p:xfrm>
          <a:off x="33514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1194725"/>
                <a:gridCol w="1194725"/>
                <a:gridCol w="1301700"/>
              </a:tblGrid>
              <a:tr h="5004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Random Forest Confusion Matrix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  <a:tc hMerge="1"/>
              </a:tr>
              <a:tr h="6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Predicted False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Predicted 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Actual False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1564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Actual True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474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148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1" name="Google Shape;181;p29"/>
          <p:cNvGraphicFramePr/>
          <p:nvPr/>
        </p:nvGraphicFramePr>
        <p:xfrm>
          <a:off x="72342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{64A4736E-B252-43E4-8666-5F0AC19EBAF4}</a:tableStyleId>
              </a:tblPr>
              <a:tblGrid>
                <a:gridCol w="770750"/>
                <a:gridCol w="839750"/>
              </a:tblGrid>
              <a:tr h="11421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Standardized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Confusion Matrix</a:t>
                      </a:r>
                      <a:endParaRPr b="1">
                        <a:solidFill>
                          <a:srgbClr val="FFFFF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0.66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0.07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52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0.20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0.06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 amt="62000"/>
          </a:blip>
          <a:srcRect b="16205" l="0" r="685" t="0"/>
          <a:stretch/>
        </p:blipFill>
        <p:spPr>
          <a:xfrm>
            <a:off x="-31425" y="0"/>
            <a:ext cx="9175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76800" y="840450"/>
            <a:ext cx="7790400" cy="3462600"/>
          </a:xfrm>
          <a:prstGeom prst="rect">
            <a:avLst/>
          </a:prstGeom>
          <a:solidFill>
            <a:srgbClr val="FFFFFF">
              <a:alpha val="79330"/>
            </a:srgbClr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Agenda</a:t>
            </a:r>
            <a:endParaRPr sz="32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16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Summary of Dataset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Data Visualization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Statistical Analysis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-1557475" y="58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SzPts val="5000"/>
              <a:buFont typeface="EB Garamond"/>
              <a:buAutoNum type="arabicPeriod"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Purpose of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684925" y="1215300"/>
            <a:ext cx="7752600" cy="3468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Airbnb has risen </a:t>
            </a:r>
            <a:r>
              <a:rPr lang="en" sz="20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as the main platform for travelers to find affordable accommodation, and transformed the hospitality industry and the way people travel </a:t>
            </a:r>
            <a:endParaRPr sz="20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EB Garamond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Our purpose is to s</a:t>
            </a: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tudy the Airbnb market in New York City, and derive meaningful observations and trend analysis about Airbnb listings in the city 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EB Garamond"/>
              <a:buChar char="-"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We also aim to identify the best statistical model in predicting Airbnb’s prices using Python 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525" y="185613"/>
            <a:ext cx="1611773" cy="90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0" y="2150875"/>
            <a:ext cx="36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Summary of Dataset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27087" r="0" t="0"/>
          <a:stretch/>
        </p:blipFill>
        <p:spPr>
          <a:xfrm>
            <a:off x="4288125" y="25"/>
            <a:ext cx="4854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877194" y="0"/>
            <a:ext cx="77192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Description of Dataset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848250" y="1466650"/>
            <a:ext cx="7447500" cy="295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47906 unique values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16 columns with 16 different variables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EB Garamond"/>
              <a:buChar char="-"/>
            </a:pPr>
            <a:r>
              <a:rPr lang="en" sz="2300">
                <a:latin typeface="EB Garamond"/>
                <a:ea typeface="EB Garamond"/>
                <a:cs typeface="EB Garamond"/>
                <a:sym typeface="EB Garamond"/>
              </a:rPr>
              <a:t>Focus on locations, price, room types and reviews </a:t>
            </a:r>
            <a:endParaRPr sz="23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3. Data Visualizations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16114" r="0" t="0"/>
          <a:stretch/>
        </p:blipFill>
        <p:spPr>
          <a:xfrm>
            <a:off x="0" y="1509994"/>
            <a:ext cx="9144000" cy="363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 Observations by Borough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" y="1917399"/>
            <a:ext cx="2983425" cy="19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24" y="1933250"/>
            <a:ext cx="2902446" cy="1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325" y="1917400"/>
            <a:ext cx="3073270" cy="1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 Observations by Room Type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722" y="1817650"/>
            <a:ext cx="2962478" cy="2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5" y="1789475"/>
            <a:ext cx="2962475" cy="2102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4525" y="1789475"/>
            <a:ext cx="2880909" cy="21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09F39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